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7" r:id="rId4"/>
    <p:sldId id="269" r:id="rId5"/>
    <p:sldId id="268" r:id="rId6"/>
    <p:sldId id="270" r:id="rId7"/>
    <p:sldId id="264" r:id="rId8"/>
    <p:sldId id="263" r:id="rId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nne Nouwens" initials="TN" lastIdx="1" clrIdx="0">
    <p:extLst>
      <p:ext uri="{19B8F6BF-5375-455C-9EA6-DF929625EA0E}">
        <p15:presenceInfo xmlns:p15="http://schemas.microsoft.com/office/powerpoint/2012/main" userId="S::T.Nouwens@geonovum.nl::c65e34a5-b332-4552-a21d-6c2438e5aa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5C6"/>
    <a:srgbClr val="97C00E"/>
    <a:srgbClr val="6468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F95386-D06C-4A63-ACB4-AF253D77BE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FE8C825-4E20-4B94-95A7-9AECEC299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6995E92-06DD-4162-A97C-D3D14A7B7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2BA6-4559-476E-9DD6-F27321AB3457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41F389A-B53C-411D-A478-802B225AE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EE24D8-EF13-465E-A123-66B9162DF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4BF6-069B-4514-9FCF-6203200157D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894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3CFEBD-AA59-428D-B5EB-F267439CB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B4EA8CC-FFBF-4ED0-9383-A5F109CB2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EE4BBEF-D747-4226-932D-17A0843FC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2BA6-4559-476E-9DD6-F27321AB3457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98F9453-FA97-4E85-A4D6-820DCB083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E9B818-24B8-4A23-A00E-84629F28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4BF6-069B-4514-9FCF-6203200157D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0175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BF7DEFD-2FFA-43FB-9A11-01677EAA82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5D6E48C-29F2-46DF-93DE-17AE0A617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FBE548A-4899-4DDC-AE63-F5A5CBA2C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2BA6-4559-476E-9DD6-F27321AB3457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5DD5D8C-9BC3-4B94-8D2D-CFE51A616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04C027B-E29F-41E1-AAE8-71233FBC1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4BF6-069B-4514-9FCF-6203200157D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7567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2E003-AB4E-4C10-82D2-57AE91502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D6A251-4017-409F-9F05-9EED04719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DD316E1-FB09-4A50-B37F-ED9694C43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2BA6-4559-476E-9DD6-F27321AB3457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9074A35-5901-4543-A9A3-C2CEAF038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B21A0C8-00B1-4AD9-989B-7B9208F62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4BF6-069B-4514-9FCF-6203200157D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901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2D7A2D-1CF0-417A-BF62-6ED00A0B5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66222A6-5A06-4502-ABF8-3283ED799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73C3DAE-655A-4B64-987D-E3E2A0B70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2BA6-4559-476E-9DD6-F27321AB3457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573809C-EDA3-4B9B-BF0F-6A8549C6B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A9F7748-DFC9-4E7C-A3E5-189F213A6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4BF6-069B-4514-9FCF-6203200157D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7403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BF7AB7-419D-4CD9-B612-3D573766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5A63FA-4455-4485-A9D7-5E5A7B9306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DA1A747-D1C7-492D-BEA7-73C9C5203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3D95EB8-CD46-4C3F-8899-68E688359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2BA6-4559-476E-9DD6-F27321AB3457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DAF9F4D-E1F5-4C24-8650-4C19543E9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6626A24-6377-46DA-945A-6C7A01BF4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4BF6-069B-4514-9FCF-6203200157D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0436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3838D-B9D9-490E-B65B-879D41B5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2D09F8E-16A0-4CE9-A078-81E63FAF5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7557D9B-2876-4DEA-B430-0AE3FEC36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1D1909E-E725-4765-A1E2-8E999876D6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B592780-A28E-4E38-98B8-CBA0BE9CD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109D904-122E-43EE-B744-D35C1CEF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2BA6-4559-476E-9DD6-F27321AB3457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73E19927-8533-4CB4-BF1C-39F15E9AE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E4D266E9-0AEB-4D22-898E-9C2D837D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4BF6-069B-4514-9FCF-6203200157D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6496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A6C831-B057-406F-8AB2-FFACAAD03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07B1764-6CE3-47D2-BE43-EDDD166B0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2BA6-4559-476E-9DD6-F27321AB3457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3981F91-9F87-4070-8D68-6D2C56980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5E87B7E-03BE-4FF4-82A8-3A88B7800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4BF6-069B-4514-9FCF-6203200157D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4136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83AE9DB-CC7F-4BAC-A2A9-60E8A4C36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2BA6-4559-476E-9DD6-F27321AB3457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6446547-ECEE-47B1-88F0-A16E3A331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D458E8-76AD-42B8-8555-70B68239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4BF6-069B-4514-9FCF-6203200157D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7720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34642C-DED3-4292-BEC0-84DE17B8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0628CD-A609-4993-9F15-C0CC014E1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13D1CE7-C3D6-496C-955B-B04A62772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1F635BB-81D0-4F4C-B3D0-73CBC64F3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2BA6-4559-476E-9DD6-F27321AB3457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3BDAB7A-27FF-4ECD-961E-E4B86528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260C766-F8B2-46A1-92C4-ADD86B7F9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4BF6-069B-4514-9FCF-6203200157D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549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AFA32F-1165-4F10-B455-3EE29072D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56A581A-F3F1-4A21-942F-B167B3A18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44FE82D-80C4-41FF-873C-D0E9AFA7F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316B31D-2FD5-4280-8C76-0D0687028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2BA6-4559-476E-9DD6-F27321AB3457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D633E14-4911-47BF-8A32-08132AF3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84EF505-2861-401D-8E5B-A97DDB37C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4BF6-069B-4514-9FCF-6203200157D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0439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C1DFF9-E148-4444-A1AF-095CE29A6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150931B-E2DD-4AB6-8397-DF9DA6683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3099A04-0C4C-4D7B-843E-E3E3A1E6E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22BA6-4559-476E-9DD6-F27321AB3457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87EED57-3B48-46DF-90DE-51BE5FCCB9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4C56D2E-5221-4405-BD41-F25D0083A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D4BF6-069B-4514-9FCF-6203200157D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378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eostandaarden.nl/disgeo/emso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eonovum.github.io/disgeo-demo-3a/#verwijzingen-naar-informatiemodelle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eonovum.github.io/disgeo-demo-3a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onovum.nl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onovum.nl/" TargetMode="External"/><Relationship Id="rId7" Type="http://schemas.openxmlformats.org/officeDocument/2006/relationships/hyperlink" Target="https://nl.linkedin.com/company/geonovum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witter.com/geonovum" TargetMode="External"/><Relationship Id="rId5" Type="http://schemas.openxmlformats.org/officeDocument/2006/relationships/hyperlink" Target="tel:+31033460410" TargetMode="External"/><Relationship Id="rId4" Type="http://schemas.openxmlformats.org/officeDocument/2006/relationships/hyperlink" Target="mailto:info@geonovum.n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5860FB3-5848-44C0-B8E7-BD5FF0BC2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0160" y="1777683"/>
            <a:ext cx="5588000" cy="1500209"/>
          </a:xfrm>
        </p:spPr>
        <p:txBody>
          <a:bodyPr>
            <a:normAutofit/>
          </a:bodyPr>
          <a:lstStyle/>
          <a:p>
            <a:pPr algn="l"/>
            <a:r>
              <a:rPr lang="nl-NL" sz="4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 samenhang bevragen”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E356EB69-3747-4B3C-A5E8-5227935D9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0160" y="4257358"/>
            <a:ext cx="5588000" cy="1367938"/>
          </a:xfrm>
        </p:spPr>
        <p:txBody>
          <a:bodyPr>
            <a:normAutofit/>
          </a:bodyPr>
          <a:lstStyle/>
          <a:p>
            <a:pPr algn="l"/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High-5 – augustus 2021</a:t>
            </a:r>
          </a:p>
          <a:p>
            <a:pPr algn="l"/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Doel en vervolg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C3A45042-7257-4987-8B49-F9EDAB40A4F0}"/>
              </a:ext>
            </a:extLst>
          </p:cNvPr>
          <p:cNvSpPr txBox="1"/>
          <p:nvPr/>
        </p:nvSpPr>
        <p:spPr>
          <a:xfrm>
            <a:off x="6360160" y="6276664"/>
            <a:ext cx="5178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>
                <a:latin typeface="Verdana" panose="020B0604030504040204" pitchFamily="34" charset="0"/>
                <a:ea typeface="Verdana" panose="020B0604030504040204" pitchFamily="34" charset="0"/>
              </a:rPr>
              <a:t>Geonovum in samenwerking met Kadaster en BZK</a:t>
            </a:r>
          </a:p>
        </p:txBody>
      </p:sp>
    </p:spTree>
    <p:extLst>
      <p:ext uri="{BB962C8B-B14F-4D97-AF65-F5344CB8AC3E}">
        <p14:creationId xmlns:p14="http://schemas.microsoft.com/office/powerpoint/2010/main" val="4123351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 descr="Afbeelding met tekst&#10;&#10;Automatisch gegenereerde beschrijving">
            <a:extLst>
              <a:ext uri="{FF2B5EF4-FFF2-40B4-BE49-F238E27FC236}">
                <a16:creationId xmlns:a16="http://schemas.microsoft.com/office/drawing/2014/main" id="{AA438438-1805-4480-98CB-C71064619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805" y="2206305"/>
            <a:ext cx="5224257" cy="4211069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C096D7DF-48A5-45A4-88B0-AE2A58CEC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Kader</a:t>
            </a:r>
          </a:p>
        </p:txBody>
      </p:sp>
      <p:sp>
        <p:nvSpPr>
          <p:cNvPr id="12" name="Tijdelijke aanduiding voor inhoud 4">
            <a:extLst>
              <a:ext uri="{FF2B5EF4-FFF2-40B4-BE49-F238E27FC236}">
                <a16:creationId xmlns:a16="http://schemas.microsoft.com/office/drawing/2014/main" id="{1BB03751-6285-44C7-AD5B-89DBE93AF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614" y="1690687"/>
            <a:ext cx="6377979" cy="44836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3200" dirty="0">
                <a:latin typeface="Verdana" panose="020B0604030504040204" pitchFamily="34" charset="0"/>
                <a:ea typeface="Verdana" panose="020B0604030504040204" pitchFamily="34" charset="0"/>
              </a:rPr>
              <a:t>DisGeo-programma van BZK</a:t>
            </a:r>
          </a:p>
          <a:p>
            <a:pPr marL="0" indent="0">
              <a:buNone/>
            </a:pPr>
            <a:endParaRPr lang="nl-NL" sz="3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</a:rPr>
              <a:t>Vertrekpunt:</a:t>
            </a:r>
          </a:p>
          <a:p>
            <a:pPr marL="0" indent="0">
              <a:buNone/>
            </a:pPr>
            <a:r>
              <a:rPr lang="nl-NL" sz="1600" dirty="0">
                <a:latin typeface="Verdana" panose="020B0604030504040204" pitchFamily="34" charset="0"/>
                <a:ea typeface="Verdana" panose="020B0604030504040204" pitchFamily="34" charset="0"/>
              </a:rPr>
              <a:t>Eisen aan model samenhangende objectenregistratie</a:t>
            </a:r>
          </a:p>
          <a:p>
            <a:pPr marL="0" indent="0">
              <a:buNone/>
            </a:pP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https://docs.geostandaarden.nl/disgeo/emso/</a:t>
            </a: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</a:rPr>
              <a:t>) </a:t>
            </a:r>
          </a:p>
          <a:p>
            <a:pPr marL="0" indent="0">
              <a:buNone/>
            </a:pPr>
            <a:endParaRPr lang="nl-NL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nl-NL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nl-NL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Pijl: gestreept rechts 4">
            <a:extLst>
              <a:ext uri="{FF2B5EF4-FFF2-40B4-BE49-F238E27FC236}">
                <a16:creationId xmlns:a16="http://schemas.microsoft.com/office/drawing/2014/main" id="{6DDE34A6-EA16-4D11-B74F-3393C6024ADC}"/>
              </a:ext>
            </a:extLst>
          </p:cNvPr>
          <p:cNvSpPr/>
          <p:nvPr/>
        </p:nvSpPr>
        <p:spPr>
          <a:xfrm>
            <a:off x="5635068" y="4441686"/>
            <a:ext cx="1162373" cy="999641"/>
          </a:xfrm>
          <a:prstGeom prst="striped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9322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2">
            <a:extLst>
              <a:ext uri="{FF2B5EF4-FFF2-40B4-BE49-F238E27FC236}">
                <a16:creationId xmlns:a16="http://schemas.microsoft.com/office/drawing/2014/main" id="{C096D7DF-48A5-45A4-88B0-AE2A58CEC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Wat </a:t>
            </a:r>
            <a:r>
              <a:rPr lang="nl-NL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 onderzocht </a:t>
            </a:r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in deze High-5?</a:t>
            </a:r>
          </a:p>
        </p:txBody>
      </p:sp>
      <p:sp>
        <p:nvSpPr>
          <p:cNvPr id="12" name="Tijdelijke aanduiding voor inhoud 4">
            <a:extLst>
              <a:ext uri="{FF2B5EF4-FFF2-40B4-BE49-F238E27FC236}">
                <a16:creationId xmlns:a16="http://schemas.microsoft.com/office/drawing/2014/main" id="{1BB03751-6285-44C7-AD5B-89DBE93AF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3078" y="1825625"/>
            <a:ext cx="104226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3200" dirty="0">
                <a:latin typeface="Verdana" panose="020B0604030504040204" pitchFamily="34" charset="0"/>
                <a:ea typeface="Verdana" panose="020B0604030504040204" pitchFamily="34" charset="0"/>
              </a:rPr>
              <a:t>Beproeven </a:t>
            </a: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</a:rPr>
              <a:t>of het mogelijk is...</a:t>
            </a:r>
            <a:br>
              <a:rPr lang="nl-NL" sz="1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</a:rPr>
              <a:t>...de basisregistraties in samenhang te bevragen ...</a:t>
            </a:r>
            <a:br>
              <a:rPr lang="nl-NL" sz="1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</a:rPr>
              <a:t>...waarbij deze samenhang </a:t>
            </a:r>
            <a:r>
              <a:rPr lang="nl-NL" sz="1800" u="sng" dirty="0">
                <a:latin typeface="Verdana" panose="020B0604030504040204" pitchFamily="34" charset="0"/>
                <a:ea typeface="Verdana" panose="020B0604030504040204" pitchFamily="34" charset="0"/>
              </a:rPr>
              <a:t>nog niet in de data </a:t>
            </a: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</a:rPr>
              <a:t>(in de vorm van relaties tussen instanties) aanwezig is...</a:t>
            </a:r>
            <a:br>
              <a:rPr lang="nl-NL" sz="1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</a:rPr>
              <a:t>...en </a:t>
            </a:r>
            <a:r>
              <a:rPr lang="nl-NL" sz="1800" u="sng" dirty="0">
                <a:latin typeface="Verdana" panose="020B0604030504040204" pitchFamily="34" charset="0"/>
                <a:ea typeface="Verdana" panose="020B0604030504040204" pitchFamily="34" charset="0"/>
              </a:rPr>
              <a:t>zonder aanpassing van </a:t>
            </a: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</a:rPr>
              <a:t>de onderliggende registraties of de data die daarin staan.. </a:t>
            </a:r>
          </a:p>
          <a:p>
            <a:pPr marL="0" indent="0">
              <a:buNone/>
            </a:pPr>
            <a:endParaRPr lang="nl-NL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</a:rPr>
              <a:t>De samenhang wordt gerealiseerd </a:t>
            </a:r>
            <a:br>
              <a:rPr lang="nl-NL" sz="1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nl-NL" sz="1800" b="1" dirty="0">
                <a:latin typeface="Verdana" panose="020B0604030504040204" pitchFamily="34" charset="0"/>
                <a:ea typeface="Verdana" panose="020B0604030504040204" pitchFamily="34" charset="0"/>
              </a:rPr>
              <a:t>door </a:t>
            </a:r>
            <a:r>
              <a:rPr lang="nl-NL" sz="18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een samenhangende, integrale semantische laag </a:t>
            </a:r>
            <a:br>
              <a:rPr lang="nl-NL" sz="1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</a:rPr>
              <a:t>die ervoor zorgt dat vragen over registraties heen kunnen worden gesteld en beantwoord. </a:t>
            </a:r>
          </a:p>
          <a:p>
            <a:pPr marL="0" indent="0">
              <a:buNone/>
            </a:pPr>
            <a:endParaRPr lang="nl-NL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</a:rPr>
              <a:t>Door dit te doen, willen we ook ontdekken waar deze oplossing NIET werkt en waar dus data-integratie bij de bronnen wel nodig is.</a:t>
            </a:r>
          </a:p>
        </p:txBody>
      </p:sp>
      <p:sp>
        <p:nvSpPr>
          <p:cNvPr id="13" name="Pijl: gestreept rechts 12">
            <a:extLst>
              <a:ext uri="{FF2B5EF4-FFF2-40B4-BE49-F238E27FC236}">
                <a16:creationId xmlns:a16="http://schemas.microsoft.com/office/drawing/2014/main" id="{629D07B2-5D1B-47BA-A730-4D99797015D2}"/>
              </a:ext>
            </a:extLst>
          </p:cNvPr>
          <p:cNvSpPr/>
          <p:nvPr/>
        </p:nvSpPr>
        <p:spPr>
          <a:xfrm>
            <a:off x="350003" y="3711844"/>
            <a:ext cx="1162373" cy="999641"/>
          </a:xfrm>
          <a:prstGeom prst="striped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690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4">
            <a:extLst>
              <a:ext uri="{FF2B5EF4-FFF2-40B4-BE49-F238E27FC236}">
                <a16:creationId xmlns:a16="http://schemas.microsoft.com/office/drawing/2014/main" id="{1919BF4B-591A-4FE5-8FBD-E0B136F7A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/>
              <a:t>Hoofdvragen</a:t>
            </a:r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E00F498A-D44B-441A-93F1-CCECC5882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7511"/>
            <a:ext cx="11275503" cy="4351338"/>
          </a:xfrm>
        </p:spPr>
        <p:txBody>
          <a:bodyPr/>
          <a:lstStyle/>
          <a:p>
            <a:r>
              <a:rPr lang="nl-NL" dirty="0">
                <a:solidFill>
                  <a:srgbClr val="0070C0"/>
                </a:solidFill>
              </a:rPr>
              <a:t>“</a:t>
            </a:r>
            <a:r>
              <a:rPr lang="nl-NL" b="1" dirty="0">
                <a:solidFill>
                  <a:srgbClr val="0070C0"/>
                </a:solidFill>
              </a:rPr>
              <a:t>Object centraal modelleren”: </a:t>
            </a:r>
            <a:br>
              <a:rPr lang="nl-NL" dirty="0"/>
            </a:br>
            <a:r>
              <a:rPr lang="nl-NL" dirty="0"/>
              <a:t>Hoe doe je dit waarbij de gegevens van dit object uit verschillende registraties komen met verschillende contexten (definities, historie, …)</a:t>
            </a:r>
          </a:p>
          <a:p>
            <a:r>
              <a:rPr lang="nl-NL" b="1" dirty="0">
                <a:solidFill>
                  <a:srgbClr val="0070C0"/>
                </a:solidFill>
              </a:rPr>
              <a:t>Wat bedoelen we met een semantische laag?</a:t>
            </a:r>
          </a:p>
          <a:p>
            <a:r>
              <a:rPr lang="nl-NL" b="1" dirty="0">
                <a:solidFill>
                  <a:srgbClr val="0070C0"/>
                </a:solidFill>
              </a:rPr>
              <a:t>In welke taal druk je de semantische </a:t>
            </a:r>
            <a:r>
              <a:rPr lang="nl-NL" b="1" dirty="0" err="1">
                <a:solidFill>
                  <a:srgbClr val="0070C0"/>
                </a:solidFill>
              </a:rPr>
              <a:t>integratielaag</a:t>
            </a:r>
            <a:r>
              <a:rPr lang="nl-NL" b="1" dirty="0">
                <a:solidFill>
                  <a:srgbClr val="0070C0"/>
                </a:solidFill>
              </a:rPr>
              <a:t> uit </a:t>
            </a:r>
          </a:p>
          <a:p>
            <a:pPr lvl="1"/>
            <a:r>
              <a:rPr lang="nl-NL" dirty="0"/>
              <a:t>als context boven de verschillende registraties, waarin de gegevens zijn zoals ze zijn, waarvan de </a:t>
            </a:r>
            <a:r>
              <a:rPr lang="nl-NL" dirty="0" err="1"/>
              <a:t>integratielaag</a:t>
            </a:r>
            <a:r>
              <a:rPr lang="nl-NL" dirty="0"/>
              <a:t> onafhankelijk is? </a:t>
            </a:r>
          </a:p>
          <a:p>
            <a:pPr lvl="1"/>
            <a:r>
              <a:rPr lang="nl-NL" dirty="0"/>
              <a:t>Is de semantische </a:t>
            </a:r>
            <a:r>
              <a:rPr lang="nl-NL" dirty="0" err="1"/>
              <a:t>integratielaag</a:t>
            </a:r>
            <a:r>
              <a:rPr lang="nl-NL" dirty="0"/>
              <a:t> de representatie van de samenhang in gegevenscatalogi?</a:t>
            </a:r>
          </a:p>
        </p:txBody>
      </p:sp>
    </p:spTree>
    <p:extLst>
      <p:ext uri="{BB962C8B-B14F-4D97-AF65-F5344CB8AC3E}">
        <p14:creationId xmlns:p14="http://schemas.microsoft.com/office/powerpoint/2010/main" val="4151384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4">
            <a:extLst>
              <a:ext uri="{FF2B5EF4-FFF2-40B4-BE49-F238E27FC236}">
                <a16:creationId xmlns:a16="http://schemas.microsoft.com/office/drawing/2014/main" id="{1919BF4B-591A-4FE5-8FBD-E0B136F7A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/>
              <a:t>Scope van onderzoek: </a:t>
            </a:r>
            <a:r>
              <a:rPr lang="nl-NL" b="1" dirty="0">
                <a:solidFill>
                  <a:srgbClr val="0070C0"/>
                </a:solidFill>
              </a:rPr>
              <a:t>Gebouwen</a:t>
            </a:r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E00F498A-D44B-441A-93F1-CCECC5882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Om dit te onderzoeken hebben we een stukje van het spectrum geselecteerd:</a:t>
            </a:r>
          </a:p>
          <a:p>
            <a:r>
              <a:rPr lang="nl-NL" dirty="0"/>
              <a:t>Gebouwen in de SOR en in basisregistraties  </a:t>
            </a:r>
          </a:p>
          <a:p>
            <a:r>
              <a:rPr lang="nl-NL" dirty="0"/>
              <a:t>Aangevuld met </a:t>
            </a:r>
          </a:p>
          <a:p>
            <a:pPr lvl="1"/>
            <a:r>
              <a:rPr lang="nl-NL" dirty="0" err="1"/>
              <a:t>energielabels</a:t>
            </a:r>
            <a:r>
              <a:rPr lang="nl-NL" dirty="0"/>
              <a:t>,</a:t>
            </a:r>
          </a:p>
          <a:p>
            <a:pPr lvl="1"/>
            <a:r>
              <a:rPr lang="nl-NL" dirty="0"/>
              <a:t>Eventueel ook energieafgiftepunten</a:t>
            </a:r>
          </a:p>
          <a:p>
            <a:r>
              <a:rPr lang="nl-NL" dirty="0"/>
              <a:t>Links naar informatiemodellen: </a:t>
            </a:r>
            <a:br>
              <a:rPr lang="nl-NL" dirty="0"/>
            </a:br>
            <a:r>
              <a:rPr lang="nl-NL" sz="2000" dirty="0">
                <a:hlinkClick r:id="rId3"/>
              </a:rPr>
              <a:t>https://geonovum.github.io/disgeo-demo-3a/#verwijzingen-naar-informatiemodellen</a:t>
            </a:r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BABE277-BD65-4BBF-BC93-5D01485C7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444" y="2507815"/>
            <a:ext cx="3511356" cy="212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90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4">
            <a:extLst>
              <a:ext uri="{FF2B5EF4-FFF2-40B4-BE49-F238E27FC236}">
                <a16:creationId xmlns:a16="http://schemas.microsoft.com/office/drawing/2014/main" id="{1919BF4B-591A-4FE5-8FBD-E0B136F7A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err="1"/>
              <a:t>Lessons</a:t>
            </a:r>
            <a:r>
              <a:rPr lang="nl-NL" dirty="0"/>
              <a:t> </a:t>
            </a:r>
            <a:r>
              <a:rPr lang="nl-NL" dirty="0" err="1"/>
              <a:t>learned</a:t>
            </a:r>
            <a:endParaRPr lang="nl-NL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E00F498A-D44B-441A-93F1-CCECC5882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dirty="0"/>
              <a:t>Rapportage van dit onderzoek staat in:</a:t>
            </a:r>
          </a:p>
          <a:p>
            <a:pPr marL="0" indent="0">
              <a:buNone/>
            </a:pPr>
            <a:r>
              <a:rPr lang="nl-NL" sz="2400" dirty="0">
                <a:hlinkClick r:id="rId3"/>
              </a:rPr>
              <a:t>https://geonovum.github.io/disgeo-demo-3a/</a:t>
            </a:r>
            <a:r>
              <a:rPr lang="nl-NL" sz="2400" dirty="0"/>
              <a:t> </a:t>
            </a:r>
          </a:p>
          <a:p>
            <a:endParaRPr lang="nl-NL" dirty="0"/>
          </a:p>
          <a:p>
            <a:endParaRPr lang="nl-NL" dirty="0"/>
          </a:p>
          <a:p>
            <a:endParaRPr lang="nl-NL"/>
          </a:p>
          <a:p>
            <a:endParaRPr lang="nl-NL" dirty="0"/>
          </a:p>
          <a:p>
            <a:pPr marL="0" indent="0">
              <a:buNone/>
            </a:pPr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Het wordt onder meer gebruikt in 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4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Een 2</a:t>
            </a:r>
            <a:r>
              <a:rPr lang="nl-NL" sz="2400" baseline="30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</a:t>
            </a:r>
            <a:r>
              <a:rPr lang="nl-NL" sz="24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high-5 in oktober: 	Implementatie in proefomgeving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In het modelleringstraject van de SOR</a:t>
            </a:r>
            <a:endParaRPr lang="nl-NL" sz="2400" dirty="0"/>
          </a:p>
          <a:p>
            <a:endParaRPr lang="nl-NL" dirty="0"/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1641FE24-FC5E-453B-8ACC-5B399EB23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207" y="1182255"/>
            <a:ext cx="5287196" cy="3386570"/>
          </a:xfrm>
          <a:prstGeom prst="rect">
            <a:avLst/>
          </a:prstGeom>
        </p:spPr>
      </p:pic>
      <p:sp>
        <p:nvSpPr>
          <p:cNvPr id="6" name="Pijl: gestreept rechts 5">
            <a:extLst>
              <a:ext uri="{FF2B5EF4-FFF2-40B4-BE49-F238E27FC236}">
                <a16:creationId xmlns:a16="http://schemas.microsoft.com/office/drawing/2014/main" id="{DD1C7537-1A1D-4688-A949-88A9CCBD998D}"/>
              </a:ext>
            </a:extLst>
          </p:cNvPr>
          <p:cNvSpPr/>
          <p:nvPr/>
        </p:nvSpPr>
        <p:spPr>
          <a:xfrm>
            <a:off x="5485417" y="3001653"/>
            <a:ext cx="1162373" cy="999641"/>
          </a:xfrm>
          <a:prstGeom prst="striped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1863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79FACDE8-75CB-4AB6-9D19-B59EA2028D44}"/>
              </a:ext>
            </a:extLst>
          </p:cNvPr>
          <p:cNvSpPr txBox="1">
            <a:spLocks/>
          </p:cNvSpPr>
          <p:nvPr/>
        </p:nvSpPr>
        <p:spPr>
          <a:xfrm>
            <a:off x="930199" y="1863437"/>
            <a:ext cx="3512693" cy="313112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Dick Krijtenburg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nl-NL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Contact</a:t>
            </a:r>
          </a:p>
          <a:p>
            <a:pPr marL="0" indent="0">
              <a:buNone/>
            </a:pPr>
            <a:r>
              <a:rPr lang="nl-NL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Email: d.krijtenburg@geonovum.nl</a:t>
            </a:r>
          </a:p>
          <a:p>
            <a:pPr marL="0" indent="0">
              <a:buNone/>
            </a:pPr>
            <a:endParaRPr lang="nl-NL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nl-NL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Bezoek onze website</a:t>
            </a:r>
          </a:p>
          <a:p>
            <a:pPr marL="0" indent="0">
              <a:buNone/>
            </a:pP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www.geonovum.nl</a:t>
            </a:r>
            <a:endParaRPr lang="nl-NL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286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D711AD62-F946-49D6-A86E-EDC1EBD079AF}"/>
              </a:ext>
            </a:extLst>
          </p:cNvPr>
          <p:cNvSpPr txBox="1">
            <a:spLocks/>
          </p:cNvSpPr>
          <p:nvPr/>
        </p:nvSpPr>
        <p:spPr>
          <a:xfrm>
            <a:off x="1040838" y="1856510"/>
            <a:ext cx="3281784" cy="448887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Bezoekadres</a:t>
            </a:r>
          </a:p>
          <a:p>
            <a:pPr marL="0" indent="0">
              <a:buNone/>
            </a:pPr>
            <a:r>
              <a:rPr lang="nl-NL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Barchman</a:t>
            </a: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Wuytierslaan</a:t>
            </a: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10</a:t>
            </a:r>
          </a:p>
          <a:p>
            <a:pPr marL="0" indent="0">
              <a:buNone/>
            </a:pP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3818 LH Amersfoort</a:t>
            </a:r>
          </a:p>
          <a:p>
            <a:pPr marL="0" indent="0">
              <a:buNone/>
            </a:pP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www.geonovum.nl</a:t>
            </a: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nl-NL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Contact</a:t>
            </a:r>
          </a:p>
          <a:p>
            <a:pPr marL="0" indent="0">
              <a:buNone/>
            </a:pP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Email: </a:t>
            </a: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4"/>
              </a:rPr>
              <a:t>info@geonovum.nl</a:t>
            </a:r>
            <a:endParaRPr lang="nl-NL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Telefoon: </a:t>
            </a: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5"/>
              </a:rPr>
              <a:t>033 460 41 00</a:t>
            </a:r>
            <a:endParaRPr lang="nl-NL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nl-NL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nl-NL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Social</a:t>
            </a:r>
            <a:r>
              <a:rPr lang="nl-NL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media</a:t>
            </a:r>
          </a:p>
          <a:p>
            <a:pPr marL="0" indent="0">
              <a:buNone/>
            </a:pP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Twitter: </a:t>
            </a: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6"/>
              </a:rPr>
              <a:t>@</a:t>
            </a:r>
            <a:r>
              <a:rPr lang="nl-NL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6"/>
              </a:rPr>
              <a:t>geonovum</a:t>
            </a:r>
            <a:endParaRPr lang="nl-NL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LinkedIn: </a:t>
            </a: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7"/>
              </a:rPr>
              <a:t>Geonovum</a:t>
            </a:r>
            <a:endParaRPr lang="nl-NL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89039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novum Nieuw template 2020 breedbeeld" id="{E269A9EB-B735-470C-9FE7-255FBB2BDF20}" vid="{89344914-71A0-464F-B627-65A6AE6CED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Geonovum presentatie 2021 breedbeeld</Template>
  <TotalTime>111</TotalTime>
  <Words>379</Words>
  <Application>Microsoft Office PowerPoint</Application>
  <PresentationFormat>Breedbeeld</PresentationFormat>
  <Paragraphs>59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Verdana</vt:lpstr>
      <vt:lpstr>Kantoorthema</vt:lpstr>
      <vt:lpstr>“In samenhang bevragen”</vt:lpstr>
      <vt:lpstr>Kader</vt:lpstr>
      <vt:lpstr>Wat is onderzocht in deze High-5?</vt:lpstr>
      <vt:lpstr>Hoofdvragen</vt:lpstr>
      <vt:lpstr>Scope van onderzoek: Gebouwen</vt:lpstr>
      <vt:lpstr>Lessons learned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“In samenhang bevragen”</dc:title>
  <dc:creator>Dick Krijtenburg</dc:creator>
  <cp:lastModifiedBy>Dick Krijtenburg</cp:lastModifiedBy>
  <cp:revision>12</cp:revision>
  <dcterms:created xsi:type="dcterms:W3CDTF">2021-08-26T13:20:59Z</dcterms:created>
  <dcterms:modified xsi:type="dcterms:W3CDTF">2021-08-27T07:46:15Z</dcterms:modified>
</cp:coreProperties>
</file>